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3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609600"/>
            <a:ext cx="7772400" cy="1470025"/>
          </a:xfrm>
        </p:spPr>
        <p:txBody>
          <a:bodyPr/>
          <a:lstStyle>
            <a:lvl1pPr algn="l">
              <a:defRPr b="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209800"/>
            <a:ext cx="4343400" cy="1676400"/>
          </a:xfrm>
        </p:spPr>
        <p:txBody>
          <a:bodyPr/>
          <a:lstStyle>
            <a:lvl1pPr marL="0" indent="0">
              <a:buFontTx/>
              <a:buNone/>
              <a:defRPr sz="2800">
                <a:latin typeface="Times New Roman" pitchFamily="18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fld id="{CAFBF3A8-959C-4BCB-927A-69818A7B0B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F36ED-1FBB-43D3-9511-22C6E361FA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3923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261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261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1EEB7-92D4-4625-B737-8FAD1EF89D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60991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A9FA6-656E-4E35-8F30-DA8E561C8D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71927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F6C6A-0FC4-4FEF-B0DA-F9FA4EF8C8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2512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ACDD3-9802-497B-9691-A0785BD2D4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3482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AF71B-70AB-4306-B9B8-9E61FEF90B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128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F43B6-3C6F-4099-87C5-7D9460BDEC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47589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7D5E3-80A7-4C8D-A478-E68128BB31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27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E1EAA-BACC-4C38-80BA-BB6DFA8C58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3307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31AF5-FF99-4589-988A-4F9D10316D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34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fld id="{B8AE97B5-E5E0-4606-A7DD-E81A2AC6C00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457200" y="1066800"/>
            <a:ext cx="8229600" cy="0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/>
            </a:r>
            <a:br>
              <a:rPr lang="en-US" sz="4000" dirty="0"/>
            </a:br>
            <a:r>
              <a:rPr lang="ru-RU" sz="40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Тема урока: </a:t>
            </a:r>
            <a:r>
              <a:rPr lang="ru-RU" sz="40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</a:br>
            <a:endParaRPr lang="en-US" sz="5400" b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7158" y="1643050"/>
            <a:ext cx="7477148" cy="1676400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 Black" pitchFamily="34" charset="0"/>
              </a:rPr>
              <a:t>«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 Black" pitchFamily="34" charset="0"/>
              </a:rPr>
              <a:t>православный календарь и  праздники»</a:t>
            </a:r>
            <a:endParaRPr lang="ru-RU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4786314" y="357166"/>
            <a:ext cx="2306636" cy="10239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ru-RU" sz="4800" b="1" dirty="0">
                <a:solidFill>
                  <a:srgbClr val="C00000"/>
                </a:solidFill>
              </a:rPr>
              <a:t>Цели</a:t>
            </a:r>
            <a:r>
              <a:rPr lang="ru-RU" sz="4800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6147" name="Oval 5"/>
          <p:cNvSpPr>
            <a:spLocks noChangeArrowheads="1"/>
          </p:cNvSpPr>
          <p:nvPr/>
        </p:nvSpPr>
        <p:spPr bwMode="auto">
          <a:xfrm>
            <a:off x="1428728" y="4071942"/>
            <a:ext cx="4248150" cy="24479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Развитие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чувства сопричастности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с русской культурой</a:t>
            </a:r>
          </a:p>
          <a:p>
            <a:pPr algn="ctr" eaLnBrk="0" hangingPunct="0"/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6148" name="Oval 7"/>
          <p:cNvSpPr>
            <a:spLocks noChangeArrowheads="1"/>
          </p:cNvSpPr>
          <p:nvPr/>
        </p:nvSpPr>
        <p:spPr bwMode="auto">
          <a:xfrm>
            <a:off x="4643438" y="1989138"/>
            <a:ext cx="4248150" cy="26638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Формирование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у ребенка понимания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духовно-нравственных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ценностей</a:t>
            </a:r>
          </a:p>
          <a:p>
            <a:pPr algn="ctr" eaLnBrk="0" hangingPunct="0"/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6149" name="Oval 8"/>
          <p:cNvSpPr>
            <a:spLocks noChangeArrowheads="1"/>
          </p:cNvSpPr>
          <p:nvPr/>
        </p:nvSpPr>
        <p:spPr bwMode="auto">
          <a:xfrm>
            <a:off x="500035" y="1557338"/>
            <a:ext cx="3998940" cy="2376487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Воспитание 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уважительного отношения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 к культурным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>
                <a:solidFill>
                  <a:srgbClr val="C00000"/>
                </a:solidFill>
              </a:rPr>
              <a:t>традициям страны</a:t>
            </a:r>
          </a:p>
          <a:p>
            <a:pPr algn="ctr" eaLnBrk="0" hangingPunct="0"/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150" name="Line 9"/>
          <p:cNvSpPr>
            <a:spLocks noChangeShapeType="1"/>
          </p:cNvSpPr>
          <p:nvPr/>
        </p:nvSpPr>
        <p:spPr bwMode="auto">
          <a:xfrm flipH="1">
            <a:off x="3851275" y="1412875"/>
            <a:ext cx="1296988" cy="431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ru-RU">
              <a:solidFill>
                <a:srgbClr val="C00000"/>
              </a:solidFill>
            </a:endParaRPr>
          </a:p>
        </p:txBody>
      </p:sp>
      <p:sp>
        <p:nvSpPr>
          <p:cNvPr id="6151" name="Line 10"/>
          <p:cNvSpPr>
            <a:spLocks noChangeShapeType="1"/>
          </p:cNvSpPr>
          <p:nvPr/>
        </p:nvSpPr>
        <p:spPr bwMode="auto">
          <a:xfrm flipH="1">
            <a:off x="4067175" y="1412875"/>
            <a:ext cx="1225550" cy="26638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ru-RU">
              <a:solidFill>
                <a:srgbClr val="C00000"/>
              </a:solidFill>
            </a:endParaRPr>
          </a:p>
        </p:txBody>
      </p:sp>
      <p:sp>
        <p:nvSpPr>
          <p:cNvPr id="6152" name="Line 11"/>
          <p:cNvSpPr>
            <a:spLocks noChangeShapeType="1"/>
          </p:cNvSpPr>
          <p:nvPr/>
        </p:nvSpPr>
        <p:spPr bwMode="auto">
          <a:xfrm>
            <a:off x="5435600" y="1412875"/>
            <a:ext cx="1152525" cy="57626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ru-RU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900113" y="549275"/>
            <a:ext cx="3024187" cy="935038"/>
          </a:xfrm>
          <a:prstGeom prst="rect">
            <a:avLst/>
          </a:prstGeom>
          <a:solidFill>
            <a:schemeClr val="accent2"/>
          </a:solidFill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ru-RU" sz="4800" b="1" dirty="0">
                <a:solidFill>
                  <a:srgbClr val="0000FF"/>
                </a:solidFill>
              </a:rPr>
              <a:t>Задачи:</a:t>
            </a:r>
          </a:p>
        </p:txBody>
      </p:sp>
      <p:sp>
        <p:nvSpPr>
          <p:cNvPr id="7171" name="Oval 6"/>
          <p:cNvSpPr>
            <a:spLocks noChangeArrowheads="1"/>
          </p:cNvSpPr>
          <p:nvPr/>
        </p:nvSpPr>
        <p:spPr bwMode="auto">
          <a:xfrm>
            <a:off x="179388" y="2205038"/>
            <a:ext cx="4321175" cy="23749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Познакомить детей</a:t>
            </a: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с особенностями</a:t>
            </a: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православных праздников</a:t>
            </a:r>
          </a:p>
          <a:p>
            <a:pPr algn="ctr" eaLnBrk="0" hangingPunct="0"/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172" name="Oval 7"/>
          <p:cNvSpPr>
            <a:spLocks noChangeArrowheads="1"/>
          </p:cNvSpPr>
          <p:nvPr/>
        </p:nvSpPr>
        <p:spPr bwMode="auto">
          <a:xfrm>
            <a:off x="3286117" y="4071942"/>
            <a:ext cx="4000528" cy="23764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Развивать </a:t>
            </a: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коммуникативные навыки </a:t>
            </a: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учащихся</a:t>
            </a:r>
          </a:p>
          <a:p>
            <a:pPr algn="ctr" eaLnBrk="0" hangingPunct="0"/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7173" name="Oval 8"/>
          <p:cNvSpPr>
            <a:spLocks noChangeArrowheads="1"/>
          </p:cNvSpPr>
          <p:nvPr/>
        </p:nvSpPr>
        <p:spPr bwMode="auto">
          <a:xfrm>
            <a:off x="4356100" y="1341438"/>
            <a:ext cx="4176713" cy="21590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Приобщить </a:t>
            </a:r>
            <a:endParaRPr lang="en-US" sz="2400" b="1" dirty="0">
              <a:solidFill>
                <a:srgbClr val="C000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учащихся к истории,</a:t>
            </a: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культурному наследию </a:t>
            </a: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нашей  Родины</a:t>
            </a:r>
          </a:p>
          <a:p>
            <a:pPr algn="ctr" eaLnBrk="0" hangingPunct="0"/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174" name="Line 9"/>
          <p:cNvSpPr>
            <a:spLocks noChangeShapeType="1"/>
          </p:cNvSpPr>
          <p:nvPr/>
        </p:nvSpPr>
        <p:spPr bwMode="auto">
          <a:xfrm>
            <a:off x="3276600" y="1484313"/>
            <a:ext cx="1366838" cy="360362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5" name="Line 10"/>
          <p:cNvSpPr>
            <a:spLocks noChangeShapeType="1"/>
          </p:cNvSpPr>
          <p:nvPr/>
        </p:nvSpPr>
        <p:spPr bwMode="auto">
          <a:xfrm>
            <a:off x="3203575" y="1484313"/>
            <a:ext cx="2305050" cy="2592387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6" name="Line 11"/>
          <p:cNvSpPr>
            <a:spLocks noChangeShapeType="1"/>
          </p:cNvSpPr>
          <p:nvPr/>
        </p:nvSpPr>
        <p:spPr bwMode="auto">
          <a:xfrm flipH="1">
            <a:off x="2124075" y="1484313"/>
            <a:ext cx="1079500" cy="720725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1714488"/>
          <a:ext cx="6238876" cy="357190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119438"/>
                <a:gridCol w="3119438"/>
              </a:tblGrid>
              <a:tr h="446488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ПРАЗДНИКА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</a:t>
                      </a:r>
                      <a:r>
                        <a:rPr lang="ru-RU" baseline="0" dirty="0" smtClean="0"/>
                        <a:t> ПРАЗДНОВАНИЯ</a:t>
                      </a:r>
                      <a:endParaRPr lang="ru-RU" dirty="0"/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Православные праздники</a:t>
            </a:r>
            <a:endParaRPr lang="ru-RU" b="1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0"/>
            <a:ext cx="885828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ВИКТОРИНА</a:t>
            </a:r>
          </a:p>
          <a:p>
            <a:pPr algn="just"/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Какого числа наступает праздник рождество Христово?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Время, установленное христианской церковью для покаяния?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называются дни с 7 января по 19 января?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(Святки). 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такие христославы?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прощеное воскресенье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называется 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прощенным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называется праздник воскресения Господня?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Какова главная традиция Пасхи, что является её символом?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Продолжите пословицу: Крашеное яичко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(дорого к Пасхе).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постов в православной церкви?</a:t>
            </a:r>
            <a:endParaRPr lang="ru-RU" sz="2400" b="1" i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какому христианскому празднику в советских семьях загодя запасали луковую шелуху?</a:t>
            </a:r>
          </a:p>
          <a:p>
            <a:pPr lvl="0" eaLnBrk="0" hangingPunct="0">
              <a:buFontTx/>
              <a:buChar char="•"/>
            </a:pPr>
            <a:r>
              <a:rPr lang="ru-RU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делают люди, которые «христосуются»: молятся, целуются или отсыпаются после всенощной?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Домашнее задание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209800"/>
            <a:ext cx="6334140" cy="2576522"/>
          </a:xfrm>
        </p:spPr>
        <p:txBody>
          <a:bodyPr/>
          <a:lstStyle/>
          <a:p>
            <a:endParaRPr lang="ru-RU" sz="3200" b="1" i="1" dirty="0" smtClean="0">
              <a:solidFill>
                <a:srgbClr val="FFC000"/>
              </a:solidFill>
            </a:endParaRPr>
          </a:p>
          <a:p>
            <a:r>
              <a:rPr lang="ru-RU" sz="3200" b="1" i="1" dirty="0" smtClean="0">
                <a:solidFill>
                  <a:srgbClr val="FFC000"/>
                </a:solidFill>
              </a:rPr>
              <a:t>Подготовка сообщений</a:t>
            </a:r>
          </a:p>
          <a:p>
            <a:r>
              <a:rPr lang="ru-RU" sz="3200" b="1" i="1" dirty="0" smtClean="0">
                <a:solidFill>
                  <a:srgbClr val="FFC000"/>
                </a:solidFill>
              </a:rPr>
              <a:t>о православных праздниках.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Gp_church_01">
  <a:themeElements>
    <a:clrScheme name="Default Design 2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Default Desig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TGp_church_01</Template>
  <TotalTime>5</TotalTime>
  <Words>89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TGp_church_01</vt:lpstr>
      <vt:lpstr> Тема урока:  </vt:lpstr>
      <vt:lpstr>Слайд 2</vt:lpstr>
      <vt:lpstr>Слайд 3</vt:lpstr>
      <vt:lpstr>Православные праздники</vt:lpstr>
      <vt:lpstr>Слайд 5</vt:lpstr>
      <vt:lpstr>Слайд 6</vt:lpstr>
      <vt:lpstr>Домашнее задание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Заголовок</dc:title>
  <dc:creator>DNA7 X86</dc:creator>
  <cp:lastModifiedBy>Петровы</cp:lastModifiedBy>
  <cp:revision>3</cp:revision>
  <dcterms:created xsi:type="dcterms:W3CDTF">2014-06-02T13:45:44Z</dcterms:created>
  <dcterms:modified xsi:type="dcterms:W3CDTF">2015-04-17T07:21:02Z</dcterms:modified>
</cp:coreProperties>
</file>